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6916-6443-472C-883A-14F772DF8E6C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25B6-2A1F-42DE-BEC3-01F9A85D3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6916-6443-472C-883A-14F772DF8E6C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25B6-2A1F-42DE-BEC3-01F9A85D3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6916-6443-472C-883A-14F772DF8E6C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25B6-2A1F-42DE-BEC3-01F9A85D3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6916-6443-472C-883A-14F772DF8E6C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25B6-2A1F-42DE-BEC3-01F9A85D3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6916-6443-472C-883A-14F772DF8E6C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25B6-2A1F-42DE-BEC3-01F9A85D3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6916-6443-472C-883A-14F772DF8E6C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25B6-2A1F-42DE-BEC3-01F9A85D3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6916-6443-472C-883A-14F772DF8E6C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25B6-2A1F-42DE-BEC3-01F9A85D3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6916-6443-472C-883A-14F772DF8E6C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25B6-2A1F-42DE-BEC3-01F9A85D3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6916-6443-472C-883A-14F772DF8E6C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25B6-2A1F-42DE-BEC3-01F9A85D3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6916-6443-472C-883A-14F772DF8E6C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25B6-2A1F-42DE-BEC3-01F9A85D3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6916-6443-472C-883A-14F772DF8E6C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25B6-2A1F-42DE-BEC3-01F9A85D36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56916-6443-472C-883A-14F772DF8E6C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125B6-2A1F-42DE-BEC3-01F9A85D36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3513153"/>
          </a:xfrm>
        </p:spPr>
        <p:txBody>
          <a:bodyPr>
            <a:noAutofit/>
          </a:bodyPr>
          <a:lstStyle/>
          <a:p>
            <a:r>
              <a:rPr lang="ru-RU" sz="8000" dirty="0" smtClean="0"/>
              <a:t>Ск</a:t>
            </a:r>
            <a:r>
              <a:rPr lang="ru-RU" sz="8000" u="sng" dirty="0" smtClean="0"/>
              <a:t>о</a:t>
            </a:r>
            <a:r>
              <a:rPr lang="ru-RU" sz="8000" dirty="0" smtClean="0"/>
              <a:t>лько вр</a:t>
            </a:r>
            <a:r>
              <a:rPr lang="ru-RU" sz="8000" u="sng" dirty="0" smtClean="0"/>
              <a:t>е</a:t>
            </a:r>
            <a:r>
              <a:rPr lang="ru-RU" sz="8000" dirty="0" smtClean="0"/>
              <a:t>мени?</a:t>
            </a:r>
            <a:br>
              <a:rPr lang="ru-RU" sz="8000" dirty="0" smtClean="0"/>
            </a:br>
            <a:r>
              <a:rPr lang="ru-RU" sz="8000" dirty="0" smtClean="0"/>
              <a:t>Кот</a:t>
            </a:r>
            <a:r>
              <a:rPr lang="ru-RU" sz="8000" u="sng" dirty="0" smtClean="0"/>
              <a:t>о</a:t>
            </a:r>
            <a:r>
              <a:rPr lang="ru-RU" sz="8000" dirty="0" smtClean="0"/>
              <a:t>рый час?</a:t>
            </a:r>
            <a:br>
              <a:rPr lang="ru-RU" sz="8000" dirty="0" smtClean="0"/>
            </a:b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sr-Cyrl-RS" sz="5400" b="1" dirty="0" smtClean="0"/>
              <a:t>КОЛИКО ЈЕ САТИ?</a:t>
            </a:r>
            <a:endParaRPr lang="en-US" sz="5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/>
          <a:lstStyle/>
          <a:p>
            <a:pPr algn="l"/>
            <a:r>
              <a:rPr lang="ru-RU" b="1" dirty="0" smtClean="0"/>
              <a:t>1. Когда ты встаёшь?</a:t>
            </a:r>
            <a:br>
              <a:rPr lang="ru-RU" b="1" dirty="0" smtClean="0"/>
            </a:br>
            <a:r>
              <a:rPr lang="ru-RU" b="1" dirty="0" smtClean="0"/>
              <a:t>2. Когда начинаются занаятия?</a:t>
            </a:r>
            <a:br>
              <a:rPr lang="ru-RU" b="1" dirty="0" smtClean="0"/>
            </a:br>
            <a:r>
              <a:rPr lang="ru-RU" b="1" dirty="0" smtClean="0"/>
              <a:t>3. Когда большая перемена </a:t>
            </a:r>
            <a:r>
              <a:rPr lang="ru-RU" b="1" smtClean="0"/>
              <a:t>у   </a:t>
            </a:r>
            <a:br>
              <a:rPr lang="ru-RU" b="1" smtClean="0"/>
            </a:br>
            <a:r>
              <a:rPr lang="ru-RU" b="1" smtClean="0"/>
              <a:t>     нас в </a:t>
            </a:r>
            <a:r>
              <a:rPr lang="ru-RU" b="1" dirty="0" smtClean="0"/>
              <a:t>школе?</a:t>
            </a:r>
            <a:br>
              <a:rPr lang="ru-RU" b="1" dirty="0" smtClean="0"/>
            </a:br>
            <a:r>
              <a:rPr lang="ru-RU" b="1" dirty="0" smtClean="0"/>
              <a:t>4. Когда ты ложишься спать?</a:t>
            </a:r>
            <a:br>
              <a:rPr lang="ru-RU" b="1" dirty="0" smtClean="0"/>
            </a:br>
            <a:r>
              <a:rPr lang="ru-RU" b="1" dirty="0" smtClean="0"/>
              <a:t>5. Сколько времени?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25998"/>
          </a:xfrm>
        </p:spPr>
        <p:txBody>
          <a:bodyPr>
            <a:normAutofit/>
          </a:bodyPr>
          <a:lstStyle/>
          <a:p>
            <a:r>
              <a:rPr lang="ru-RU" sz="7200" b="1" dirty="0" smtClean="0"/>
              <a:t>В КОТ</a:t>
            </a:r>
            <a:r>
              <a:rPr lang="ru-RU" sz="7200" b="1" u="sng" dirty="0" smtClean="0"/>
              <a:t>О</a:t>
            </a:r>
            <a:r>
              <a:rPr lang="ru-RU" sz="7200" b="1" dirty="0" smtClean="0"/>
              <a:t>РОМ ЧАС</a:t>
            </a:r>
            <a:r>
              <a:rPr lang="ru-RU" sz="7200" b="1" u="sng" dirty="0" smtClean="0"/>
              <a:t>У</a:t>
            </a:r>
            <a:r>
              <a:rPr lang="ru-RU" sz="7200" b="1" dirty="0" smtClean="0"/>
              <a:t>?</a:t>
            </a:r>
            <a:br>
              <a:rPr lang="ru-RU" sz="7200" b="1" dirty="0" smtClean="0"/>
            </a:b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</a:rPr>
              <a:t>У КОЛИКО САТИ?</a:t>
            </a:r>
            <a:endParaRPr lang="en-US" sz="7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>
            <a:normAutofit/>
          </a:bodyPr>
          <a:lstStyle/>
          <a:p>
            <a:pPr algn="l"/>
            <a:r>
              <a:rPr lang="ru-RU" sz="6000" b="1" dirty="0" smtClean="0">
                <a:solidFill>
                  <a:srgbClr val="FF0000"/>
                </a:solidFill>
              </a:rPr>
              <a:t>ЧАС – 1, 21, ...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5400" b="1" dirty="0" smtClean="0">
                <a:solidFill>
                  <a:srgbClr val="0070C0"/>
                </a:solidFill>
              </a:rPr>
              <a:t>ЧАСА – 2, 3, 4, 22, 23, 24, ...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C000"/>
                </a:solidFill>
              </a:rPr>
              <a:t>ЧАС</a:t>
            </a:r>
            <a:r>
              <a:rPr lang="ru-RU" b="1" u="sng" dirty="0" smtClean="0">
                <a:solidFill>
                  <a:srgbClr val="FFC000"/>
                </a:solidFill>
              </a:rPr>
              <a:t>О</a:t>
            </a:r>
            <a:r>
              <a:rPr lang="ru-RU" b="1" dirty="0" smtClean="0">
                <a:solidFill>
                  <a:srgbClr val="FFC000"/>
                </a:solidFill>
              </a:rPr>
              <a:t>В – 5 – 20, 25 – 30, 35 – 40,...</a:t>
            </a:r>
            <a:br>
              <a:rPr lang="ru-RU" b="1" dirty="0" smtClean="0">
                <a:solidFill>
                  <a:srgbClr val="FFC000"/>
                </a:solidFill>
              </a:rPr>
            </a:br>
            <a:r>
              <a:rPr lang="ru-RU" b="1" dirty="0" smtClean="0">
                <a:solidFill>
                  <a:srgbClr val="FFC000"/>
                </a:solidFill>
              </a:rPr>
              <a:t>РОДИТЕЛЬНЫЙ П. МНОЖ. Ч.</a:t>
            </a:r>
            <a:br>
              <a:rPr lang="ru-RU" b="1" dirty="0" smtClean="0">
                <a:solidFill>
                  <a:srgbClr val="FFC000"/>
                </a:solidFill>
              </a:rPr>
            </a:br>
            <a:r>
              <a:rPr lang="ru-RU" b="1" dirty="0" smtClean="0">
                <a:solidFill>
                  <a:srgbClr val="FFC000"/>
                </a:solidFill>
              </a:rPr>
              <a:t/>
            </a:r>
            <a:br>
              <a:rPr lang="ru-RU" b="1" dirty="0" smtClean="0">
                <a:solidFill>
                  <a:srgbClr val="FFC00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**17, 21, 9, 12, 14, 15, 2, 1, 4, 6...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>
            <a:normAutofit/>
          </a:bodyPr>
          <a:lstStyle/>
          <a:p>
            <a:pPr algn="l"/>
            <a:r>
              <a:rPr lang="ru-RU" sz="6600" b="1" dirty="0" smtClean="0">
                <a:solidFill>
                  <a:srgbClr val="00B050"/>
                </a:solidFill>
              </a:rPr>
              <a:t>МИН</a:t>
            </a:r>
            <a:r>
              <a:rPr lang="ru-RU" sz="6600" b="1" u="sng" dirty="0" smtClean="0">
                <a:solidFill>
                  <a:srgbClr val="00B050"/>
                </a:solidFill>
              </a:rPr>
              <a:t>У</a:t>
            </a:r>
            <a:r>
              <a:rPr lang="ru-RU" sz="6600" b="1" dirty="0" smtClean="0">
                <a:solidFill>
                  <a:srgbClr val="00B050"/>
                </a:solidFill>
              </a:rPr>
              <a:t>ТА</a:t>
            </a:r>
            <a:r>
              <a:rPr lang="ru-RU" dirty="0" smtClean="0"/>
              <a:t> – </a:t>
            </a:r>
            <a:r>
              <a:rPr lang="ru-RU" sz="4800" b="1" dirty="0" smtClean="0">
                <a:solidFill>
                  <a:srgbClr val="FF0000"/>
                </a:solidFill>
              </a:rPr>
              <a:t>ОДНА МИНУТА!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                             21, 31, 41, 51...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00B050"/>
                </a:solidFill>
              </a:rPr>
              <a:t>МИНУТЫ</a:t>
            </a:r>
            <a:r>
              <a:rPr lang="ru-RU" sz="5400" b="1" dirty="0" smtClean="0">
                <a:solidFill>
                  <a:srgbClr val="00B05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– 2, 3, 4, 22, 23, 24...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                             </a:t>
            </a:r>
            <a:r>
              <a:rPr lang="ru-RU" b="1" u="sng" dirty="0" smtClean="0">
                <a:solidFill>
                  <a:srgbClr val="FF0000"/>
                </a:solidFill>
              </a:rPr>
              <a:t>ДВЕ</a:t>
            </a:r>
            <a:r>
              <a:rPr lang="ru-RU" b="1" dirty="0" smtClean="0">
                <a:solidFill>
                  <a:srgbClr val="FF0000"/>
                </a:solidFill>
              </a:rPr>
              <a:t> МИНУТЫ...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00B050"/>
                </a:solidFill>
              </a:rPr>
              <a:t>МИНУТ </a:t>
            </a:r>
            <a:r>
              <a:rPr lang="ru-RU" sz="4800" b="1" dirty="0" smtClean="0">
                <a:solidFill>
                  <a:srgbClr val="00B050"/>
                </a:solidFill>
              </a:rPr>
              <a:t>-</a:t>
            </a:r>
            <a:r>
              <a:rPr lang="ru-RU" b="1" dirty="0" smtClean="0">
                <a:solidFill>
                  <a:srgbClr val="FF0000"/>
                </a:solidFill>
              </a:rPr>
              <a:t> 5 – 20, 25 – 30, 35 –             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                       40...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58204" cy="6572272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/>
              <a:t>ПОЛОВ</a:t>
            </a:r>
            <a:r>
              <a:rPr lang="ru-RU" sz="3600" b="1" u="sng" dirty="0" smtClean="0"/>
              <a:t>И</a:t>
            </a:r>
            <a:r>
              <a:rPr lang="ru-RU" sz="3600" b="1" dirty="0" smtClean="0"/>
              <a:t>НА  П</a:t>
            </a:r>
            <a:r>
              <a:rPr lang="ru-RU" sz="3600" b="1" u="sng" dirty="0" smtClean="0"/>
              <a:t>Е</a:t>
            </a:r>
            <a:r>
              <a:rPr lang="ru-RU" sz="3600" b="1" dirty="0" smtClean="0"/>
              <a:t>РВОГО</a:t>
            </a:r>
            <a:br>
              <a:rPr lang="ru-RU" sz="3600" b="1" dirty="0" smtClean="0"/>
            </a:br>
            <a:r>
              <a:rPr lang="ru-RU" sz="3600" b="1" dirty="0" smtClean="0"/>
              <a:t>ПОЛОВИНА ВТОР</a:t>
            </a:r>
            <a:r>
              <a:rPr lang="ru-RU" sz="3600" b="1" u="sng" dirty="0" smtClean="0"/>
              <a:t>О</a:t>
            </a:r>
            <a:r>
              <a:rPr lang="ru-RU" sz="3600" b="1" dirty="0" smtClean="0"/>
              <a:t>ГО</a:t>
            </a:r>
            <a:br>
              <a:rPr lang="ru-RU" sz="3600" b="1" dirty="0" smtClean="0"/>
            </a:br>
            <a:r>
              <a:rPr lang="ru-RU" sz="3600" b="1" dirty="0" smtClean="0"/>
              <a:t>ПОЛОВИНА ТР</a:t>
            </a:r>
            <a:r>
              <a:rPr lang="ru-RU" sz="3600" b="1" u="sng" dirty="0" smtClean="0"/>
              <a:t>Е</a:t>
            </a:r>
            <a:r>
              <a:rPr lang="ru-RU" sz="3600" b="1" dirty="0" smtClean="0"/>
              <a:t>ТЬЕГО</a:t>
            </a:r>
            <a:br>
              <a:rPr lang="ru-RU" sz="3600" b="1" dirty="0" smtClean="0"/>
            </a:br>
            <a:r>
              <a:rPr lang="ru-RU" sz="3600" b="1" dirty="0" smtClean="0"/>
              <a:t>ПОЛОВИНА ЧЕТВЁРТОГО</a:t>
            </a:r>
            <a:br>
              <a:rPr lang="ru-RU" sz="3600" b="1" dirty="0" smtClean="0"/>
            </a:br>
            <a:r>
              <a:rPr lang="ru-RU" sz="3600" b="1" dirty="0" smtClean="0"/>
              <a:t>ПОЛОВИНА П</a:t>
            </a:r>
            <a:r>
              <a:rPr lang="ru-RU" sz="3600" b="1" u="sng" dirty="0" smtClean="0"/>
              <a:t>Я</a:t>
            </a:r>
            <a:r>
              <a:rPr lang="ru-RU" sz="3600" b="1" dirty="0" smtClean="0"/>
              <a:t>ТОГО</a:t>
            </a:r>
            <a:br>
              <a:rPr lang="ru-RU" sz="3600" b="1" dirty="0" smtClean="0"/>
            </a:br>
            <a:r>
              <a:rPr lang="ru-RU" sz="3600" b="1" dirty="0" smtClean="0"/>
              <a:t> ПОЛОВИНА ШЕСТ</a:t>
            </a:r>
            <a:r>
              <a:rPr lang="ru-RU" sz="3600" b="1" u="sng" dirty="0" smtClean="0"/>
              <a:t>О</a:t>
            </a:r>
            <a:r>
              <a:rPr lang="ru-RU" sz="3600" b="1" dirty="0" smtClean="0"/>
              <a:t>ГО</a:t>
            </a:r>
            <a:br>
              <a:rPr lang="ru-RU" sz="3600" b="1" dirty="0" smtClean="0"/>
            </a:br>
            <a:r>
              <a:rPr lang="ru-RU" sz="3600" b="1" dirty="0" smtClean="0"/>
              <a:t> ПОЛОВИНА СЕДЬМ</a:t>
            </a:r>
            <a:r>
              <a:rPr lang="ru-RU" sz="3600" b="1" u="sng" dirty="0" smtClean="0"/>
              <a:t>О</a:t>
            </a:r>
            <a:r>
              <a:rPr lang="ru-RU" sz="3600" b="1" dirty="0" smtClean="0"/>
              <a:t>ГО</a:t>
            </a:r>
            <a:br>
              <a:rPr lang="ru-RU" sz="3600" b="1" dirty="0" smtClean="0"/>
            </a:br>
            <a:r>
              <a:rPr lang="ru-RU" sz="3600" b="1" dirty="0" smtClean="0"/>
              <a:t> ПОЛОВИНА ВОСЬМ</a:t>
            </a:r>
            <a:r>
              <a:rPr lang="ru-RU" sz="3600" b="1" u="sng" dirty="0" smtClean="0"/>
              <a:t>О</a:t>
            </a:r>
            <a:r>
              <a:rPr lang="ru-RU" sz="3600" b="1" dirty="0" smtClean="0"/>
              <a:t>ГО</a:t>
            </a:r>
            <a:br>
              <a:rPr lang="ru-RU" sz="3600" b="1" dirty="0" smtClean="0"/>
            </a:br>
            <a:r>
              <a:rPr lang="ru-RU" sz="3600" b="1" dirty="0" smtClean="0"/>
              <a:t>ПОЛОВИНА  ДЕВ</a:t>
            </a:r>
            <a:r>
              <a:rPr lang="ru-RU" sz="3600" b="1" u="sng" dirty="0" smtClean="0"/>
              <a:t>Я</a:t>
            </a:r>
            <a:r>
              <a:rPr lang="ru-RU" sz="3600" b="1" dirty="0" smtClean="0"/>
              <a:t>ТОГО</a:t>
            </a:r>
            <a:br>
              <a:rPr lang="ru-RU" sz="3600" b="1" dirty="0" smtClean="0"/>
            </a:br>
            <a:r>
              <a:rPr lang="ru-RU" sz="3600" b="1" dirty="0" smtClean="0"/>
              <a:t> ПОЛОВИНА ДЕС</a:t>
            </a:r>
            <a:r>
              <a:rPr lang="ru-RU" sz="3600" b="1" u="sng" dirty="0" smtClean="0"/>
              <a:t>Я</a:t>
            </a:r>
            <a:r>
              <a:rPr lang="ru-RU" sz="3600" b="1" dirty="0" smtClean="0"/>
              <a:t>ТОГО</a:t>
            </a:r>
            <a:br>
              <a:rPr lang="ru-RU" sz="3600" b="1" dirty="0" smtClean="0"/>
            </a:br>
            <a:r>
              <a:rPr lang="ru-RU" sz="3600" b="1" dirty="0" smtClean="0"/>
              <a:t> ПОЛОВИНА ОД</a:t>
            </a:r>
            <a:r>
              <a:rPr lang="ru-RU" sz="3600" b="1" u="sng" dirty="0" smtClean="0"/>
              <a:t>И</a:t>
            </a:r>
            <a:r>
              <a:rPr lang="ru-RU" sz="3600" b="1" dirty="0" smtClean="0"/>
              <a:t>ННАДЦАТОГО</a:t>
            </a:r>
            <a:br>
              <a:rPr lang="ru-RU" sz="3600" b="1" dirty="0" smtClean="0"/>
            </a:br>
            <a:r>
              <a:rPr lang="ru-RU" sz="3600" b="1" dirty="0" smtClean="0"/>
              <a:t>ПОЛОВИНА ДВЕН</a:t>
            </a:r>
            <a:r>
              <a:rPr lang="ru-RU" sz="3600" b="1" u="sng" dirty="0" smtClean="0"/>
              <a:t>А</a:t>
            </a:r>
            <a:r>
              <a:rPr lang="ru-RU" sz="3600" b="1" dirty="0" smtClean="0"/>
              <a:t>ДЦАТОГО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en-US" sz="3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rmAutofit/>
          </a:bodyPr>
          <a:lstStyle/>
          <a:p>
            <a:r>
              <a:rPr lang="ru-RU" sz="8000" b="1" dirty="0"/>
              <a:t>п</a:t>
            </a:r>
            <a:r>
              <a:rPr lang="ru-RU" sz="8000" b="1" dirty="0" smtClean="0"/>
              <a:t>оловина пят</a:t>
            </a:r>
            <a:r>
              <a:rPr lang="ru-RU" sz="8000" b="1" u="sng" dirty="0" smtClean="0"/>
              <a:t>ого</a:t>
            </a:r>
            <a:br>
              <a:rPr lang="ru-RU" sz="8000" b="1" u="sng" dirty="0" smtClean="0"/>
            </a:br>
            <a:r>
              <a:rPr lang="ru-RU" sz="8000" b="1" u="sng" dirty="0" smtClean="0"/>
              <a:t>-ого/-его!!!</a:t>
            </a:r>
            <a:br>
              <a:rPr lang="ru-RU" sz="8000" b="1" u="sng" dirty="0" smtClean="0"/>
            </a:br>
            <a:r>
              <a:rPr lang="ru-RU" sz="5400" b="1" u="sng" dirty="0" smtClean="0">
                <a:solidFill>
                  <a:srgbClr val="7030A0"/>
                </a:solidFill>
              </a:rPr>
              <a:t>Родительный падеж ! (Генитив редног бро</a:t>
            </a:r>
            <a:r>
              <a:rPr lang="sr-Cyrl-RS" sz="5400" b="1" u="sng" dirty="0" smtClean="0">
                <a:solidFill>
                  <a:srgbClr val="7030A0"/>
                </a:solidFill>
              </a:rPr>
              <a:t>ја!)</a:t>
            </a:r>
            <a:endParaRPr lang="en-US" sz="5400" b="1" u="sng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/>
          </a:bodyPr>
          <a:lstStyle/>
          <a:p>
            <a:pPr algn="l"/>
            <a:r>
              <a:rPr lang="sr-Cyrl-RS" sz="6000" b="1" dirty="0" smtClean="0">
                <a:solidFill>
                  <a:srgbClr val="C00000"/>
                </a:solidFill>
              </a:rPr>
              <a:t>1 – 29 (1. половина сата)</a:t>
            </a:r>
            <a:r>
              <a:rPr lang="sr-Cyrl-RS" b="1" dirty="0" smtClean="0"/>
              <a:t/>
            </a:r>
            <a:br>
              <a:rPr lang="sr-Cyrl-RS" b="1" dirty="0" smtClean="0"/>
            </a:br>
            <a:r>
              <a:rPr lang="sr-Cyrl-RS" b="1" dirty="0" smtClean="0">
                <a:solidFill>
                  <a:srgbClr val="7030A0"/>
                </a:solidFill>
              </a:rPr>
              <a:t>одна минута третьего – 2ч 1м</a:t>
            </a:r>
            <a:r>
              <a:rPr lang="sr-Cyrl-RS" b="1" dirty="0" smtClean="0"/>
              <a:t/>
            </a:r>
            <a:br>
              <a:rPr lang="sr-Cyrl-RS" b="1" dirty="0" smtClean="0"/>
            </a:br>
            <a:r>
              <a:rPr lang="sr-Cyrl-RS" b="1" dirty="0" smtClean="0">
                <a:solidFill>
                  <a:srgbClr val="0070C0"/>
                </a:solidFill>
              </a:rPr>
              <a:t>пять минут шестого – 5ч 5м</a:t>
            </a:r>
            <a:r>
              <a:rPr lang="sr-Cyrl-RS" b="1" dirty="0" smtClean="0"/>
              <a:t/>
            </a:r>
            <a:br>
              <a:rPr lang="sr-Cyrl-RS" b="1" dirty="0" smtClean="0"/>
            </a:br>
            <a:r>
              <a:rPr lang="sr-Cyrl-RS" b="1" dirty="0" smtClean="0">
                <a:solidFill>
                  <a:srgbClr val="FFC000"/>
                </a:solidFill>
              </a:rPr>
              <a:t>двадцать четыре минуты пятого</a:t>
            </a:r>
            <a:br>
              <a:rPr lang="sr-Cyrl-RS" b="1" dirty="0" smtClean="0">
                <a:solidFill>
                  <a:srgbClr val="FFC000"/>
                </a:solidFill>
              </a:rPr>
            </a:br>
            <a:r>
              <a:rPr lang="sr-Cyrl-RS" b="1" dirty="0">
                <a:solidFill>
                  <a:srgbClr val="FFC000"/>
                </a:solidFill>
              </a:rPr>
              <a:t> </a:t>
            </a:r>
            <a:r>
              <a:rPr lang="sr-Cyrl-RS" b="1" dirty="0" smtClean="0">
                <a:solidFill>
                  <a:srgbClr val="FFC000"/>
                </a:solidFill>
              </a:rPr>
              <a:t>                4ч 24м</a:t>
            </a:r>
            <a:br>
              <a:rPr lang="sr-Cyrl-RS" b="1" dirty="0" smtClean="0">
                <a:solidFill>
                  <a:srgbClr val="FFC000"/>
                </a:solidFill>
              </a:rPr>
            </a:br>
            <a:r>
              <a:rPr lang="sr-Cyrl-RS" b="1" dirty="0">
                <a:solidFill>
                  <a:srgbClr val="FFC000"/>
                </a:solidFill>
              </a:rPr>
              <a:t/>
            </a:r>
            <a:br>
              <a:rPr lang="sr-Cyrl-RS" b="1" dirty="0">
                <a:solidFill>
                  <a:srgbClr val="FFC000"/>
                </a:solidFill>
              </a:rPr>
            </a:br>
            <a:r>
              <a:rPr lang="sr-Cyrl-RS" b="1" dirty="0">
                <a:solidFill>
                  <a:srgbClr val="FFC000"/>
                </a:solidFill>
              </a:rPr>
              <a:t>8</a:t>
            </a:r>
            <a:r>
              <a:rPr lang="sr-Cyrl-RS" b="1" dirty="0" smtClean="0">
                <a:solidFill>
                  <a:srgbClr val="FFC000"/>
                </a:solidFill>
              </a:rPr>
              <a:t>:12,   11:20,    10:27    </a:t>
            </a:r>
            <a:endParaRPr lang="en-US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5786470"/>
          </a:xfrm>
        </p:spPr>
        <p:txBody>
          <a:bodyPr/>
          <a:lstStyle/>
          <a:p>
            <a:pPr algn="l"/>
            <a:r>
              <a:rPr lang="ru-RU" sz="5400" b="1" dirty="0" smtClean="0"/>
              <a:t>ДРУГА  ПОЛОВИНА  САТА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8000" b="1" dirty="0" smtClean="0"/>
              <a:t> ДО             БЕЗ</a:t>
            </a:r>
            <a:br>
              <a:rPr lang="ru-RU" sz="8000" b="1" dirty="0" smtClean="0"/>
            </a:br>
            <a:r>
              <a:rPr lang="ru-RU" sz="8000" b="1" dirty="0" smtClean="0"/>
              <a:t>БЕЗ + Р.П. (ГЕН.)</a:t>
            </a:r>
            <a:endParaRPr lang="en-US" sz="8000" b="1" dirty="0"/>
          </a:p>
        </p:txBody>
      </p:sp>
      <p:sp>
        <p:nvSpPr>
          <p:cNvPr id="3" name="Right Arrow 2"/>
          <p:cNvSpPr/>
          <p:nvPr/>
        </p:nvSpPr>
        <p:spPr>
          <a:xfrm>
            <a:off x="2928926" y="2357430"/>
            <a:ext cx="1643074" cy="1285884"/>
          </a:xfrm>
          <a:prstGeom prst="rightArrow">
            <a:avLst>
              <a:gd name="adj1" fmla="val 20973"/>
              <a:gd name="adj2" fmla="val 441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 fontScale="90000"/>
          </a:bodyPr>
          <a:lstStyle/>
          <a:p>
            <a:pPr algn="l"/>
            <a:r>
              <a:rPr lang="ru-RU" sz="4900" b="1" dirty="0" smtClean="0"/>
              <a:t>БЕЗ ДВУХ/ТРЁХ, ЧЕТЫРЁХ/ ДВА</a:t>
            </a:r>
            <a:br>
              <a:rPr lang="ru-RU" sz="4900" b="1" dirty="0" smtClean="0"/>
            </a:br>
            <a:r>
              <a:rPr lang="ru-RU" sz="4900" b="1" dirty="0" smtClean="0">
                <a:solidFill>
                  <a:srgbClr val="FF0000"/>
                </a:solidFill>
              </a:rPr>
              <a:t>БЕЗ ПЯТ</a:t>
            </a:r>
            <a:r>
              <a:rPr lang="ru-RU" sz="4900" b="1" u="sng" dirty="0" smtClean="0">
                <a:solidFill>
                  <a:srgbClr val="FF0000"/>
                </a:solidFill>
              </a:rPr>
              <a:t>И</a:t>
            </a:r>
            <a:r>
              <a:rPr lang="ru-RU" sz="4900" b="1" dirty="0" smtClean="0">
                <a:solidFill>
                  <a:srgbClr val="FF0000"/>
                </a:solidFill>
              </a:rPr>
              <a:t>  </a:t>
            </a:r>
            <a:r>
              <a:rPr lang="ru-RU" sz="4900" b="1" dirty="0" smtClean="0"/>
              <a:t>/ШЕСТ</a:t>
            </a:r>
            <a:r>
              <a:rPr lang="ru-RU" sz="4900" b="1" u="sng" dirty="0" smtClean="0"/>
              <a:t>И</a:t>
            </a:r>
            <a:r>
              <a:rPr lang="ru-RU" sz="4900" b="1" dirty="0" smtClean="0"/>
              <a:t>, СЕМ</a:t>
            </a:r>
            <a:r>
              <a:rPr lang="ru-RU" sz="4900" b="1" u="sng" dirty="0" smtClean="0"/>
              <a:t>И</a:t>
            </a:r>
            <a:r>
              <a:rPr lang="ru-RU" sz="4900" b="1" dirty="0" smtClean="0"/>
              <a:t>, ОДНОЙ, ВОСЬМ</a:t>
            </a:r>
            <a:r>
              <a:rPr lang="ru-RU" sz="4900" b="1" u="sng" dirty="0" smtClean="0"/>
              <a:t>И</a:t>
            </a:r>
            <a:r>
              <a:rPr lang="ru-RU" sz="4900" b="1" dirty="0" smtClean="0"/>
              <a:t>, ДЕВЯТИ.../  </a:t>
            </a:r>
            <a:br>
              <a:rPr lang="ru-RU" sz="4900" b="1" dirty="0" smtClean="0"/>
            </a:br>
            <a:r>
              <a:rPr lang="ru-RU" sz="4900" b="1" dirty="0" smtClean="0"/>
              <a:t>                                                     </a:t>
            </a:r>
            <a:r>
              <a:rPr lang="ru-RU" sz="4900" b="1" dirty="0" smtClean="0">
                <a:solidFill>
                  <a:srgbClr val="FF0000"/>
                </a:solidFill>
              </a:rPr>
              <a:t>ПЯТЬ</a:t>
            </a:r>
            <a:r>
              <a:rPr lang="ru-RU" sz="4900" b="1" dirty="0" smtClean="0"/>
              <a:t>  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> </a:t>
            </a:r>
            <a:r>
              <a:rPr lang="ru-RU" b="1" dirty="0" smtClean="0"/>
              <a:t>  </a:t>
            </a:r>
            <a:r>
              <a:rPr lang="ru-RU" sz="5300" b="1" dirty="0" smtClean="0">
                <a:solidFill>
                  <a:srgbClr val="002060"/>
                </a:solidFill>
              </a:rPr>
              <a:t>БЕЗ  ДВАДЦАТИ  ДВУХ ТРИ</a:t>
            </a:r>
            <a:br>
              <a:rPr lang="ru-RU" sz="5300" b="1" dirty="0" smtClean="0">
                <a:solidFill>
                  <a:srgbClr val="002060"/>
                </a:solidFill>
              </a:rPr>
            </a:br>
            <a:r>
              <a:rPr lang="ru-RU" sz="4800" b="1" dirty="0">
                <a:solidFill>
                  <a:srgbClr val="002060"/>
                </a:solidFill>
              </a:rPr>
              <a:t/>
            </a:r>
            <a:br>
              <a:rPr lang="ru-RU" sz="4800" b="1" dirty="0">
                <a:solidFill>
                  <a:srgbClr val="002060"/>
                </a:solidFill>
              </a:rPr>
            </a:br>
            <a:r>
              <a:rPr lang="ru-RU" sz="4800" b="1" dirty="0" smtClean="0">
                <a:solidFill>
                  <a:srgbClr val="002060"/>
                </a:solidFill>
              </a:rPr>
              <a:t>**21 М ДО 8                   15 ДО 10 </a:t>
            </a:r>
            <a:br>
              <a:rPr lang="ru-RU" sz="4800" b="1" dirty="0" smtClean="0">
                <a:solidFill>
                  <a:srgbClr val="002060"/>
                </a:solidFill>
              </a:rPr>
            </a:br>
            <a:r>
              <a:rPr lang="ru-RU" sz="4800" b="1" dirty="0" smtClean="0">
                <a:solidFill>
                  <a:srgbClr val="002060"/>
                </a:solidFill>
              </a:rPr>
              <a:t>    24 М ДО 1                    10 ДО 4</a:t>
            </a:r>
            <a:endParaRPr lang="en-US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51</Words>
  <Application>Microsoft Office PowerPoint</Application>
  <PresentationFormat>On-screen Show (4:3)</PresentationFormat>
  <Paragraphs>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Сколько времени? Который час? </vt:lpstr>
      <vt:lpstr>В КОТОРОМ ЧАСУ? У КОЛИКО САТИ?</vt:lpstr>
      <vt:lpstr>ЧАС – 1, 21, ... ЧАСА – 2, 3, 4, 22, 23, 24, ... ЧАСОВ – 5 – 20, 25 – 30, 35 – 40,... РОДИТЕЛЬНЫЙ П. МНОЖ. Ч.  **17, 21, 9, 12, 14, 15, 2, 1, 4, 6...</vt:lpstr>
      <vt:lpstr>МИНУТА – ОДНА МИНУТА!                              21, 31, 41, 51... МИНУТЫ – 2, 3, 4, 22, 23, 24...                               ДВЕ МИНУТЫ... МИНУТ - 5 – 20, 25 – 30, 35 –                                      40... </vt:lpstr>
      <vt:lpstr>ПОЛОВИНА  ПЕРВОГО ПОЛОВИНА ВТОРОГО ПОЛОВИНА ТРЕТЬЕГО ПОЛОВИНА ЧЕТВЁРТОГО ПОЛОВИНА ПЯТОГО  ПОЛОВИНА ШЕСТОГО  ПОЛОВИНА СЕДЬМОГО  ПОЛОВИНА ВОСЬМОГО ПОЛОВИНА  ДЕВЯТОГО  ПОЛОВИНА ДЕСЯТОГО  ПОЛОВИНА ОДИННАДЦАТОГО ПОЛОВИНА ДВЕНАДЦАТОГО </vt:lpstr>
      <vt:lpstr>половина пятого -ого/-его!!! Родительный падеж ! (Генитив редног броја!)</vt:lpstr>
      <vt:lpstr>1 – 29 (1. половина сата) одна минута третьего – 2ч 1м пять минут шестого – 5ч 5м двадцать четыре минуты пятого                  4ч 24м  8:12,   11:20,    10:27    </vt:lpstr>
      <vt:lpstr>ДРУГА  ПОЛОВИНА  САТА   ДО             БЕЗ БЕЗ + Р.П. (ГЕН.)</vt:lpstr>
      <vt:lpstr>БЕЗ ДВУХ/ТРЁХ, ЧЕТЫРЁХ/ ДВА БЕЗ ПЯТИ  /ШЕСТИ, СЕМИ, ОДНОЙ, ВОСЬМИ, ДЕВЯТИ.../                                                        ПЯТЬ       БЕЗ  ДВАДЦАТИ  ДВУХ ТРИ  **21 М ДО 8                   15 ДО 10      24 М ДО 1                    10 ДО 4</vt:lpstr>
      <vt:lpstr>1. Когда ты встаёшь? 2. Когда начинаются занаятия? 3. Когда большая перемена у         нас в школе? 4. Когда ты ложишься спать? 5. Сколько времени?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Сколько времени? Который час?</dc:title>
  <dc:creator>Laptop4</dc:creator>
  <cp:lastModifiedBy>Laptop4</cp:lastModifiedBy>
  <cp:revision>6</cp:revision>
  <dcterms:created xsi:type="dcterms:W3CDTF">2016-11-06T17:38:03Z</dcterms:created>
  <dcterms:modified xsi:type="dcterms:W3CDTF">2016-11-06T18:34:12Z</dcterms:modified>
</cp:coreProperties>
</file>